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a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741acfdb4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741acfdb4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741acfdb4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41acfdb4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1d9c67055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d9c67055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251e21383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51e21383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246ee7dff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46ee7dff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41acfdb4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41acfdb4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hyperlink" Target="https://youtu.be/94KKqzIQFSM" TargetMode="Externa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hyperlink" Target="https://youtu.be/94KKqzIQFSM"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136" name="Google Shape;136;p17"/>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pic>
        <p:nvPicPr>
          <p:cNvPr descr="Portrait-oriented black smaptphone" id="137" name="Google Shape;137;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8" name="Google Shape;138;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a:t>
            </a:r>
            <a:endParaRPr/>
          </a:p>
          <a:p>
            <a:pPr indent="0" lvl="0" marL="0" rtl="0" algn="l">
              <a:spcBef>
                <a:spcPts val="0"/>
              </a:spcBef>
              <a:spcAft>
                <a:spcPts val="0"/>
              </a:spcAft>
              <a:buNone/>
            </a:pPr>
            <a:r>
              <a:rPr lang="en">
                <a:solidFill>
                  <a:srgbClr val="FF0000"/>
                </a:solidFill>
              </a:rPr>
              <a:t>CusX</a:t>
            </a:r>
            <a:endParaRPr>
              <a:solidFill>
                <a:srgbClr val="FF0000"/>
              </a:solidFill>
            </a:endParaRPr>
          </a:p>
        </p:txBody>
      </p:sp>
      <p:sp>
        <p:nvSpPr>
          <p:cNvPr id="139" name="Google Shape;139;p17"/>
          <p:cNvSpPr txBox="1"/>
          <p:nvPr>
            <p:ph idx="1" type="subTitle"/>
          </p:nvPr>
        </p:nvSpPr>
        <p:spPr>
          <a:xfrm>
            <a:off x="729600" y="29217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new project  innovating customer experience.</a:t>
            </a:r>
            <a:endParaRPr/>
          </a:p>
          <a:p>
            <a:pPr indent="0" lvl="0" marL="0" rtl="0" algn="l">
              <a:spcBef>
                <a:spcPts val="0"/>
              </a:spcBef>
              <a:spcAft>
                <a:spcPts val="0"/>
              </a:spcAft>
              <a:buNone/>
            </a:pPr>
            <a:r>
              <a:rPr lang="en"/>
              <a:t>[A prototype]</a:t>
            </a:r>
            <a:endParaRPr/>
          </a:p>
        </p:txBody>
      </p:sp>
      <p:pic>
        <p:nvPicPr>
          <p:cNvPr descr="Mobile View" id="140" name="Google Shape;140;p17"/>
          <p:cNvPicPr preferRelativeResize="0"/>
          <p:nvPr/>
        </p:nvPicPr>
        <p:blipFill rotWithShape="1">
          <a:blip r:embed="rId6">
            <a:alphaModFix/>
          </a:blip>
          <a:srcRect b="16352" l="-384" r="23473" t="0"/>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6"/>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Sox</a:t>
            </a:r>
            <a:endParaRPr/>
          </a:p>
          <a:p>
            <a:pPr indent="0" lvl="0" marL="0" rtl="0" algn="l">
              <a:spcBef>
                <a:spcPts val="0"/>
              </a:spcBef>
              <a:spcAft>
                <a:spcPts val="0"/>
              </a:spcAft>
              <a:buNone/>
            </a:pPr>
            <a:r>
              <a:rPr b="0" lang="en" sz="2400"/>
              <a:t>05</a:t>
            </a:r>
            <a:endParaRPr b="0" sz="2400"/>
          </a:p>
        </p:txBody>
      </p:sp>
      <p:sp>
        <p:nvSpPr>
          <p:cNvPr id="203" name="Google Shape;203;p26"/>
          <p:cNvSpPr txBox="1"/>
          <p:nvPr>
            <p:ph idx="1" type="subTitle"/>
          </p:nvPr>
        </p:nvSpPr>
        <p:spPr>
          <a:xfrm>
            <a:off x="724950" y="2323325"/>
            <a:ext cx="3300900" cy="26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progressive web app using </a:t>
            </a:r>
            <a:r>
              <a:rPr lang="en"/>
              <a:t>real time</a:t>
            </a:r>
            <a:r>
              <a:rPr lang="en"/>
              <a:t> product classification even when offline!!</a:t>
            </a:r>
            <a:endParaRPr/>
          </a:p>
          <a:p>
            <a:pPr indent="0" lvl="0" marL="0" rtl="0" algn="l">
              <a:spcBef>
                <a:spcPts val="0"/>
              </a:spcBef>
              <a:spcAft>
                <a:spcPts val="0"/>
              </a:spcAft>
              <a:buNone/>
            </a:pPr>
            <a:r>
              <a:rPr lang="en"/>
              <a:t>E-commerce sites can implement this to allow it’s customers shop even when offline and carry out secured transaction through</a:t>
            </a:r>
            <a:r>
              <a:rPr b="1" lang="en"/>
              <a:t> AMQ messaging.</a:t>
            </a:r>
            <a:r>
              <a:rPr lang="en"/>
              <a:t>[Sends information about the transaction]</a:t>
            </a:r>
            <a:endParaRPr/>
          </a:p>
        </p:txBody>
      </p:sp>
      <p:sp>
        <p:nvSpPr>
          <p:cNvPr id="204" name="Google Shape;204;p26"/>
          <p:cNvSpPr txBox="1"/>
          <p:nvPr>
            <p:ph idx="2" type="body"/>
          </p:nvPr>
        </p:nvSpPr>
        <p:spPr>
          <a:xfrm>
            <a:off x="6068125" y="3986525"/>
            <a:ext cx="3374400" cy="65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Workflow</a:t>
            </a:r>
            <a:endParaRPr/>
          </a:p>
        </p:txBody>
      </p:sp>
      <p:pic>
        <p:nvPicPr>
          <p:cNvPr id="205" name="Google Shape;205;p26"/>
          <p:cNvPicPr preferRelativeResize="0"/>
          <p:nvPr/>
        </p:nvPicPr>
        <p:blipFill>
          <a:blip r:embed="rId3">
            <a:alphaModFix/>
          </a:blip>
          <a:stretch>
            <a:fillRect/>
          </a:stretch>
        </p:blipFill>
        <p:spPr>
          <a:xfrm>
            <a:off x="4244775" y="1476025"/>
            <a:ext cx="4808300" cy="227410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2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Trafene</a:t>
            </a:r>
            <a:endParaRPr/>
          </a:p>
          <a:p>
            <a:pPr indent="0" lvl="0" marL="0" rtl="0" algn="l">
              <a:spcBef>
                <a:spcPts val="0"/>
              </a:spcBef>
              <a:spcAft>
                <a:spcPts val="0"/>
              </a:spcAft>
              <a:buNone/>
            </a:pPr>
            <a:r>
              <a:rPr b="0" lang="en" sz="2400"/>
              <a:t>06</a:t>
            </a:r>
            <a:endParaRPr b="0" sz="2400"/>
          </a:p>
        </p:txBody>
      </p:sp>
      <p:sp>
        <p:nvSpPr>
          <p:cNvPr id="211" name="Google Shape;211;p27"/>
          <p:cNvSpPr txBox="1"/>
          <p:nvPr>
            <p:ph idx="1" type="subTitle"/>
          </p:nvPr>
        </p:nvSpPr>
        <p:spPr>
          <a:xfrm>
            <a:off x="724950" y="2449275"/>
            <a:ext cx="3300900" cy="248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final and personally my favourite project- </a:t>
            </a:r>
            <a:endParaRPr/>
          </a:p>
          <a:p>
            <a:pPr indent="0" lvl="0" marL="0" rtl="0" algn="l">
              <a:spcBef>
                <a:spcPts val="0"/>
              </a:spcBef>
              <a:spcAft>
                <a:spcPts val="0"/>
              </a:spcAft>
              <a:buNone/>
            </a:pPr>
            <a:r>
              <a:rPr lang="en"/>
              <a:t>A traffic management ,routing and tracing solution provider.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uses:- RedHat DataGrid, Graphene, Kafka- Kubernetes.</a:t>
            </a:r>
            <a:endParaRPr/>
          </a:p>
          <a:p>
            <a:pPr indent="0" lvl="0" marL="0" rtl="0" algn="l">
              <a:spcBef>
                <a:spcPts val="0"/>
              </a:spcBef>
              <a:spcAft>
                <a:spcPts val="0"/>
              </a:spcAft>
              <a:buNone/>
            </a:pPr>
            <a:r>
              <a:rPr lang="en"/>
              <a:t>Can be used to implement faster </a:t>
            </a:r>
            <a:endParaRPr/>
          </a:p>
          <a:p>
            <a:pPr indent="0" lvl="0" marL="0" rtl="0" algn="l">
              <a:spcBef>
                <a:spcPts val="0"/>
              </a:spcBef>
              <a:spcAft>
                <a:spcPts val="0"/>
              </a:spcAft>
              <a:buNone/>
            </a:pPr>
            <a:r>
              <a:rPr lang="en"/>
              <a:t>Routing system within applications</a:t>
            </a:r>
            <a:endParaRPr/>
          </a:p>
          <a:p>
            <a:pPr indent="0" lvl="0" marL="0" rtl="0" algn="l">
              <a:spcBef>
                <a:spcPts val="0"/>
              </a:spcBef>
              <a:spcAft>
                <a:spcPts val="0"/>
              </a:spcAft>
              <a:buNone/>
            </a:pPr>
            <a:r>
              <a:t/>
            </a:r>
            <a:endParaRPr/>
          </a:p>
        </p:txBody>
      </p:sp>
      <p:sp>
        <p:nvSpPr>
          <p:cNvPr id="212" name="Google Shape;212;p27"/>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3" name="Google Shape;213;p27"/>
          <p:cNvPicPr preferRelativeResize="0"/>
          <p:nvPr/>
        </p:nvPicPr>
        <p:blipFill>
          <a:blip r:embed="rId3">
            <a:alphaModFix/>
          </a:blip>
          <a:stretch>
            <a:fillRect/>
          </a:stretch>
        </p:blipFill>
        <p:spPr>
          <a:xfrm>
            <a:off x="4151641" y="0"/>
            <a:ext cx="4774268" cy="51435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217" name="Shape 217"/>
        <p:cNvGrpSpPr/>
        <p:nvPr/>
      </p:nvGrpSpPr>
      <p:grpSpPr>
        <a:xfrm>
          <a:off x="0" y="0"/>
          <a:ext cx="0" cy="0"/>
          <a:chOff x="0" y="0"/>
          <a:chExt cx="0" cy="0"/>
        </a:xfrm>
      </p:grpSpPr>
      <p:sp>
        <p:nvSpPr>
          <p:cNvPr id="218" name="Google Shape;218;p28"/>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Assumptions</a:t>
            </a:r>
            <a:endParaRPr b="0"/>
          </a:p>
        </p:txBody>
      </p:sp>
      <p:sp>
        <p:nvSpPr>
          <p:cNvPr id="219" name="Google Shape;219;p28"/>
          <p:cNvSpPr txBox="1"/>
          <p:nvPr>
            <p:ph type="title"/>
          </p:nvPr>
        </p:nvSpPr>
        <p:spPr>
          <a:xfrm>
            <a:off x="729450" y="1745726"/>
            <a:ext cx="7021200" cy="236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600">
                <a:latin typeface="Lato"/>
                <a:ea typeface="Lato"/>
                <a:cs typeface="Lato"/>
                <a:sym typeface="Lato"/>
              </a:rPr>
              <a:t>This is just a prototype of what we actually wanted to demonstrate.</a:t>
            </a:r>
            <a:endParaRPr b="0" sz="1600">
              <a:latin typeface="Lato"/>
              <a:ea typeface="Lato"/>
              <a:cs typeface="Lato"/>
              <a:sym typeface="Lato"/>
            </a:endParaRPr>
          </a:p>
          <a:p>
            <a:pPr indent="0" lvl="0" marL="0" rtl="0" algn="l">
              <a:spcBef>
                <a:spcPts val="0"/>
              </a:spcBef>
              <a:spcAft>
                <a:spcPts val="0"/>
              </a:spcAft>
              <a:buNone/>
            </a:pPr>
            <a:r>
              <a:rPr b="0" lang="en" sz="1600">
                <a:latin typeface="Lato"/>
                <a:ea typeface="Lato"/>
                <a:cs typeface="Lato"/>
                <a:sym typeface="Lato"/>
              </a:rPr>
              <a:t>We have added workflows and demonstrations in the video of how our services work. </a:t>
            </a:r>
            <a:endParaRPr b="0" sz="1600">
              <a:latin typeface="Lato"/>
              <a:ea typeface="Lato"/>
              <a:cs typeface="Lato"/>
              <a:sym typeface="Lato"/>
            </a:endParaRPr>
          </a:p>
          <a:p>
            <a:pPr indent="0" lvl="0" marL="0" rtl="0" algn="l">
              <a:spcBef>
                <a:spcPts val="0"/>
              </a:spcBef>
              <a:spcAft>
                <a:spcPts val="0"/>
              </a:spcAft>
              <a:buNone/>
            </a:pPr>
            <a:r>
              <a:rPr b="0" lang="en" sz="1600">
                <a:latin typeface="Lato"/>
                <a:ea typeface="Lato"/>
                <a:cs typeface="Lato"/>
                <a:sym typeface="Lato"/>
              </a:rPr>
              <a:t>We have received feedback from nearly 50 users that our project is better than most other products in the market and can be useful for many startup companies. One such example of startups id OATE INFOTECH PVT LTD. which showed extra interest to get our product but we didn’t provide the source code to anyone. [Though it was available in my GitHub,I renamed the project there.]</a:t>
            </a:r>
            <a:endParaRPr b="0" sz="16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it’s better than existing solutions </a:t>
            </a:r>
            <a:endParaRPr/>
          </a:p>
        </p:txBody>
      </p:sp>
      <p:sp>
        <p:nvSpPr>
          <p:cNvPr id="225" name="Google Shape;225;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the power of Red Hat products which makes it :-</a:t>
            </a:r>
            <a:endParaRPr/>
          </a:p>
          <a:p>
            <a:pPr indent="0" lvl="0" marL="0" rtl="0" algn="l">
              <a:spcBef>
                <a:spcPts val="1600"/>
              </a:spcBef>
              <a:spcAft>
                <a:spcPts val="0"/>
              </a:spcAft>
              <a:buNone/>
            </a:pPr>
            <a:r>
              <a:rPr lang="en"/>
              <a:t>More scalable- Faster deployments- Better security- Cheapest cost- Ready to use solutions.</a:t>
            </a:r>
            <a:endParaRPr/>
          </a:p>
          <a:p>
            <a:pPr indent="0" lvl="0" marL="0" rtl="0" algn="l">
              <a:spcBef>
                <a:spcPts val="1600"/>
              </a:spcBef>
              <a:spcAft>
                <a:spcPts val="1600"/>
              </a:spcAft>
              <a:buNone/>
            </a:pPr>
            <a:r>
              <a:rPr lang="en"/>
              <a:t>We have attached the Google analytics report which shows that our code is of much better quality than most of the standard sites giving better performance thus like Youtube,Github,etc.</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What next?</a:t>
            </a:r>
            <a:endParaRPr sz="3000"/>
          </a:p>
        </p:txBody>
      </p:sp>
      <p:sp>
        <p:nvSpPr>
          <p:cNvPr id="236" name="Google Shape;236;p3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Some of our services are raw and we need to polish them so that they can be ready to be delivered</a:t>
            </a:r>
            <a:endParaRPr/>
          </a:p>
          <a:p>
            <a:pPr indent="-311150" lvl="0" marL="457200" rtl="0" algn="l">
              <a:spcBef>
                <a:spcPts val="1000"/>
              </a:spcBef>
              <a:spcAft>
                <a:spcPts val="0"/>
              </a:spcAft>
              <a:buSzPts val="1300"/>
              <a:buChar char="➔"/>
            </a:pPr>
            <a:r>
              <a:rPr lang="en"/>
              <a:t>Customer feedback statistics to be analyzed. Implement more of data security features with Red Hat DataGrid- involves offline voice based banking.</a:t>
            </a:r>
            <a:endParaRPr/>
          </a:p>
          <a:p>
            <a:pPr indent="-311150" lvl="0" marL="457200" rtl="0" algn="l">
              <a:spcBef>
                <a:spcPts val="1000"/>
              </a:spcBef>
              <a:spcAft>
                <a:spcPts val="0"/>
              </a:spcAft>
              <a:buSzPts val="1300"/>
              <a:buChar char="➔"/>
            </a:pPr>
            <a:r>
              <a:rPr lang="en"/>
              <a:t>Improvise upon our pitching video because I am not a good video maker hence , please forgive us in this respect.</a:t>
            </a:r>
            <a:endParaRPr/>
          </a:p>
          <a:p>
            <a:pPr indent="-311150" lvl="0" marL="457200" rtl="0" algn="l">
              <a:spcBef>
                <a:spcPts val="1000"/>
              </a:spcBef>
              <a:spcAft>
                <a:spcPts val="1000"/>
              </a:spcAft>
              <a:buSzPts val="1300"/>
              <a:buChar char="➔"/>
            </a:pPr>
            <a:r>
              <a:rPr lang="en"/>
              <a:t>This presentation is an alternate of the video.</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cxnSp>
        <p:nvCxnSpPr>
          <p:cNvPr id="241" name="Google Shape;241;p32"/>
          <p:cNvCxnSpPr/>
          <p:nvPr/>
        </p:nvCxnSpPr>
        <p:spPr>
          <a:xfrm>
            <a:off x="4067669" y="3263604"/>
            <a:ext cx="4650900" cy="0"/>
          </a:xfrm>
          <a:prstGeom prst="straightConnector1">
            <a:avLst/>
          </a:prstGeom>
          <a:noFill/>
          <a:ln cap="flat" cmpd="sng" w="38100">
            <a:solidFill>
              <a:srgbClr val="666666"/>
            </a:solidFill>
            <a:prstDash val="solid"/>
            <a:round/>
            <a:headEnd len="med" w="med" type="none"/>
            <a:tailEnd len="med" w="med" type="none"/>
          </a:ln>
        </p:spPr>
      </p:cxnSp>
      <p:cxnSp>
        <p:nvCxnSpPr>
          <p:cNvPr id="242" name="Google Shape;242;p32"/>
          <p:cNvCxnSpPr/>
          <p:nvPr/>
        </p:nvCxnSpPr>
        <p:spPr>
          <a:xfrm>
            <a:off x="662650" y="3263604"/>
            <a:ext cx="3218400" cy="0"/>
          </a:xfrm>
          <a:prstGeom prst="straightConnector1">
            <a:avLst/>
          </a:prstGeom>
          <a:noFill/>
          <a:ln cap="flat" cmpd="sng" w="38100">
            <a:solidFill>
              <a:srgbClr val="B7B7B7"/>
            </a:solidFill>
            <a:prstDash val="solid"/>
            <a:round/>
            <a:headEnd len="med" w="med" type="none"/>
            <a:tailEnd len="med" w="med" type="none"/>
          </a:ln>
        </p:spPr>
      </p:cxnSp>
      <p:sp>
        <p:nvSpPr>
          <p:cNvPr id="243" name="Google Shape;243;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Timeline</a:t>
            </a:r>
            <a:endParaRPr sz="3000"/>
          </a:p>
        </p:txBody>
      </p:sp>
      <p:grpSp>
        <p:nvGrpSpPr>
          <p:cNvPr id="244" name="Google Shape;244;p32"/>
          <p:cNvGrpSpPr/>
          <p:nvPr/>
        </p:nvGrpSpPr>
        <p:grpSpPr>
          <a:xfrm>
            <a:off x="5293201" y="2678680"/>
            <a:ext cx="1040700" cy="1039104"/>
            <a:chOff x="5293201" y="2678680"/>
            <a:chExt cx="1040700" cy="1039104"/>
          </a:xfrm>
        </p:grpSpPr>
        <p:sp>
          <p:nvSpPr>
            <p:cNvPr id="245" name="Google Shape;245;p32"/>
            <p:cNvSpPr txBox="1"/>
            <p:nvPr/>
          </p:nvSpPr>
          <p:spPr>
            <a:xfrm>
              <a:off x="5297801" y="2856485"/>
              <a:ext cx="1029000" cy="861300"/>
            </a:xfrm>
            <a:prstGeom prst="rect">
              <a:avLst/>
            </a:prstGeom>
            <a:solidFill>
              <a:srgbClr val="F3F3F3"/>
            </a:solid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1"/>
                  </a:solidFill>
                  <a:latin typeface="Lato"/>
                  <a:ea typeface="Lato"/>
                  <a:cs typeface="Lato"/>
                  <a:sym typeface="Lato"/>
                </a:rPr>
                <a:t>Prototype</a:t>
              </a:r>
              <a:endParaRPr sz="900">
                <a:solidFill>
                  <a:schemeClr val="accent1"/>
                </a:solidFill>
                <a:latin typeface="Lato"/>
                <a:ea typeface="Lato"/>
                <a:cs typeface="Lato"/>
                <a:sym typeface="Lato"/>
              </a:endParaRPr>
            </a:p>
          </p:txBody>
        </p:sp>
        <p:sp>
          <p:nvSpPr>
            <p:cNvPr id="246" name="Google Shape;246;p32"/>
            <p:cNvSpPr txBox="1"/>
            <p:nvPr/>
          </p:nvSpPr>
          <p:spPr>
            <a:xfrm>
              <a:off x="5293201" y="2678680"/>
              <a:ext cx="10407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5-6th week</a:t>
              </a:r>
              <a:endParaRPr sz="700">
                <a:solidFill>
                  <a:srgbClr val="FFFFFF"/>
                </a:solidFill>
                <a:latin typeface="Raleway"/>
                <a:ea typeface="Raleway"/>
                <a:cs typeface="Raleway"/>
                <a:sym typeface="Raleway"/>
              </a:endParaRPr>
            </a:p>
          </p:txBody>
        </p:sp>
      </p:grpSp>
      <p:grpSp>
        <p:nvGrpSpPr>
          <p:cNvPr id="247" name="Google Shape;247;p32"/>
          <p:cNvGrpSpPr/>
          <p:nvPr/>
        </p:nvGrpSpPr>
        <p:grpSpPr>
          <a:xfrm>
            <a:off x="6415277" y="2678680"/>
            <a:ext cx="1029017" cy="1039006"/>
            <a:chOff x="6415277" y="2678680"/>
            <a:chExt cx="1029017" cy="1039006"/>
          </a:xfrm>
        </p:grpSpPr>
        <p:sp>
          <p:nvSpPr>
            <p:cNvPr id="248" name="Google Shape;248;p32"/>
            <p:cNvSpPr txBox="1"/>
            <p:nvPr/>
          </p:nvSpPr>
          <p:spPr>
            <a:xfrm>
              <a:off x="6415277" y="2856387"/>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User testing</a:t>
              </a:r>
              <a:endParaRPr sz="900">
                <a:solidFill>
                  <a:srgbClr val="FFFFFF"/>
                </a:solidFill>
                <a:latin typeface="Lato"/>
                <a:ea typeface="Lato"/>
                <a:cs typeface="Lato"/>
                <a:sym typeface="Lato"/>
              </a:endParaRPr>
            </a:p>
          </p:txBody>
        </p:sp>
        <p:sp>
          <p:nvSpPr>
            <p:cNvPr id="249" name="Google Shape;249;p32"/>
            <p:cNvSpPr txBox="1"/>
            <p:nvPr/>
          </p:nvSpPr>
          <p:spPr>
            <a:xfrm>
              <a:off x="6415294"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7th week</a:t>
              </a:r>
              <a:endParaRPr sz="700">
                <a:solidFill>
                  <a:srgbClr val="FFFFFF"/>
                </a:solidFill>
                <a:latin typeface="Raleway"/>
                <a:ea typeface="Raleway"/>
                <a:cs typeface="Raleway"/>
                <a:sym typeface="Raleway"/>
              </a:endParaRPr>
            </a:p>
          </p:txBody>
        </p:sp>
      </p:grpSp>
      <p:grpSp>
        <p:nvGrpSpPr>
          <p:cNvPr id="250" name="Google Shape;250;p32"/>
          <p:cNvGrpSpPr/>
          <p:nvPr/>
        </p:nvGrpSpPr>
        <p:grpSpPr>
          <a:xfrm>
            <a:off x="7532731" y="2678680"/>
            <a:ext cx="1029011" cy="1039104"/>
            <a:chOff x="7532731" y="2678680"/>
            <a:chExt cx="1029011" cy="1039104"/>
          </a:xfrm>
        </p:grpSpPr>
        <p:sp>
          <p:nvSpPr>
            <p:cNvPr id="251" name="Google Shape;251;p32"/>
            <p:cNvSpPr txBox="1"/>
            <p:nvPr/>
          </p:nvSpPr>
          <p:spPr>
            <a:xfrm>
              <a:off x="7532731" y="2856484"/>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Dev hand-off</a:t>
              </a:r>
              <a:endParaRPr sz="900">
                <a:solidFill>
                  <a:srgbClr val="FFFFFF"/>
                </a:solidFill>
                <a:latin typeface="Lato"/>
                <a:ea typeface="Lato"/>
                <a:cs typeface="Lato"/>
                <a:sym typeface="Lato"/>
              </a:endParaRPr>
            </a:p>
          </p:txBody>
        </p:sp>
        <p:sp>
          <p:nvSpPr>
            <p:cNvPr id="252" name="Google Shape;252;p32"/>
            <p:cNvSpPr txBox="1"/>
            <p:nvPr/>
          </p:nvSpPr>
          <p:spPr>
            <a:xfrm>
              <a:off x="7532742"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Next steps</a:t>
              </a:r>
              <a:endParaRPr sz="700">
                <a:solidFill>
                  <a:srgbClr val="FFFFFF"/>
                </a:solidFill>
                <a:latin typeface="Raleway"/>
                <a:ea typeface="Raleway"/>
                <a:cs typeface="Raleway"/>
                <a:sym typeface="Raleway"/>
              </a:endParaRPr>
            </a:p>
          </p:txBody>
        </p:sp>
      </p:grpSp>
      <p:grpSp>
        <p:nvGrpSpPr>
          <p:cNvPr id="253" name="Google Shape;253;p32"/>
          <p:cNvGrpSpPr/>
          <p:nvPr/>
        </p:nvGrpSpPr>
        <p:grpSpPr>
          <a:xfrm>
            <a:off x="4180373" y="2678680"/>
            <a:ext cx="1029024" cy="1039007"/>
            <a:chOff x="4180373" y="2678680"/>
            <a:chExt cx="1029024" cy="1039007"/>
          </a:xfrm>
        </p:grpSpPr>
        <p:sp>
          <p:nvSpPr>
            <p:cNvPr id="254" name="Google Shape;254;p32"/>
            <p:cNvSpPr txBox="1"/>
            <p:nvPr/>
          </p:nvSpPr>
          <p:spPr>
            <a:xfrm>
              <a:off x="4180373" y="2856387"/>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Review</a:t>
              </a:r>
              <a:endParaRPr sz="900">
                <a:solidFill>
                  <a:srgbClr val="FFFFFF"/>
                </a:solidFill>
                <a:latin typeface="Lato"/>
                <a:ea typeface="Lato"/>
                <a:cs typeface="Lato"/>
                <a:sym typeface="Lato"/>
              </a:endParaRPr>
            </a:p>
          </p:txBody>
        </p:sp>
        <p:sp>
          <p:nvSpPr>
            <p:cNvPr id="255" name="Google Shape;255;p32"/>
            <p:cNvSpPr txBox="1"/>
            <p:nvPr/>
          </p:nvSpPr>
          <p:spPr>
            <a:xfrm>
              <a:off x="4180397"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4th week</a:t>
              </a:r>
              <a:endParaRPr sz="700">
                <a:solidFill>
                  <a:srgbClr val="FFFFFF"/>
                </a:solidFill>
                <a:latin typeface="Raleway"/>
                <a:ea typeface="Raleway"/>
                <a:cs typeface="Raleway"/>
                <a:sym typeface="Raleway"/>
              </a:endParaRPr>
            </a:p>
          </p:txBody>
        </p:sp>
      </p:grpSp>
      <p:grpSp>
        <p:nvGrpSpPr>
          <p:cNvPr id="256" name="Google Shape;256;p32"/>
          <p:cNvGrpSpPr/>
          <p:nvPr/>
        </p:nvGrpSpPr>
        <p:grpSpPr>
          <a:xfrm>
            <a:off x="3062921" y="2678680"/>
            <a:ext cx="1029028" cy="1039008"/>
            <a:chOff x="3062921" y="2678680"/>
            <a:chExt cx="1029028" cy="1039008"/>
          </a:xfrm>
        </p:grpSpPr>
        <p:sp>
          <p:nvSpPr>
            <p:cNvPr id="257" name="Google Shape;257;p32"/>
            <p:cNvSpPr txBox="1"/>
            <p:nvPr/>
          </p:nvSpPr>
          <p:spPr>
            <a:xfrm>
              <a:off x="3062921" y="2856388"/>
              <a:ext cx="1029000" cy="86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Wireframes</a:t>
              </a:r>
              <a:endParaRPr sz="900">
                <a:solidFill>
                  <a:srgbClr val="FFFFFF"/>
                </a:solidFill>
                <a:latin typeface="Lato"/>
                <a:ea typeface="Lato"/>
                <a:cs typeface="Lato"/>
                <a:sym typeface="Lato"/>
              </a:endParaRPr>
            </a:p>
          </p:txBody>
        </p:sp>
        <p:sp>
          <p:nvSpPr>
            <p:cNvPr id="258" name="Google Shape;258;p32"/>
            <p:cNvSpPr txBox="1"/>
            <p:nvPr/>
          </p:nvSpPr>
          <p:spPr>
            <a:xfrm>
              <a:off x="3062949" y="2678680"/>
              <a:ext cx="1029000" cy="1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3rd week</a:t>
              </a:r>
              <a:endParaRPr sz="700">
                <a:solidFill>
                  <a:srgbClr val="FFFFFF"/>
                </a:solidFill>
                <a:latin typeface="Raleway"/>
                <a:ea typeface="Raleway"/>
                <a:cs typeface="Raleway"/>
                <a:sym typeface="Raleway"/>
              </a:endParaRPr>
            </a:p>
          </p:txBody>
        </p:sp>
      </p:grpSp>
      <p:grpSp>
        <p:nvGrpSpPr>
          <p:cNvPr id="259" name="Google Shape;259;p32"/>
          <p:cNvGrpSpPr/>
          <p:nvPr/>
        </p:nvGrpSpPr>
        <p:grpSpPr>
          <a:xfrm>
            <a:off x="1945500" y="2678680"/>
            <a:ext cx="1029000" cy="1038995"/>
            <a:chOff x="1945500" y="2678680"/>
            <a:chExt cx="1029000" cy="1038995"/>
          </a:xfrm>
        </p:grpSpPr>
        <p:sp>
          <p:nvSpPr>
            <p:cNvPr id="260" name="Google Shape;260;p32"/>
            <p:cNvSpPr txBox="1"/>
            <p:nvPr/>
          </p:nvSpPr>
          <p:spPr>
            <a:xfrm>
              <a:off x="1945500" y="2856375"/>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User research</a:t>
              </a:r>
              <a:endParaRPr sz="900">
                <a:solidFill>
                  <a:srgbClr val="FFFFFF"/>
                </a:solidFill>
                <a:latin typeface="Lato"/>
                <a:ea typeface="Lato"/>
                <a:cs typeface="Lato"/>
                <a:sym typeface="Lato"/>
              </a:endParaRPr>
            </a:p>
          </p:txBody>
        </p:sp>
        <p:sp>
          <p:nvSpPr>
            <p:cNvPr id="261" name="Google Shape;261;p32"/>
            <p:cNvSpPr txBox="1"/>
            <p:nvPr/>
          </p:nvSpPr>
          <p:spPr>
            <a:xfrm>
              <a:off x="1945500"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2nd week</a:t>
              </a:r>
              <a:endParaRPr sz="700">
                <a:solidFill>
                  <a:srgbClr val="FFFFFF"/>
                </a:solidFill>
                <a:latin typeface="Raleway"/>
                <a:ea typeface="Raleway"/>
                <a:cs typeface="Raleway"/>
                <a:sym typeface="Raleway"/>
              </a:endParaRPr>
            </a:p>
          </p:txBody>
        </p:sp>
      </p:grpSp>
      <p:grpSp>
        <p:nvGrpSpPr>
          <p:cNvPr id="262" name="Google Shape;262;p32"/>
          <p:cNvGrpSpPr/>
          <p:nvPr/>
        </p:nvGrpSpPr>
        <p:grpSpPr>
          <a:xfrm>
            <a:off x="828040" y="2678680"/>
            <a:ext cx="1029012" cy="1039104"/>
            <a:chOff x="828040" y="2678680"/>
            <a:chExt cx="1029012" cy="1039104"/>
          </a:xfrm>
        </p:grpSpPr>
        <p:sp>
          <p:nvSpPr>
            <p:cNvPr id="263" name="Google Shape;263;p32"/>
            <p:cNvSpPr txBox="1"/>
            <p:nvPr/>
          </p:nvSpPr>
          <p:spPr>
            <a:xfrm>
              <a:off x="828040" y="2856484"/>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Requirements gathering</a:t>
              </a:r>
              <a:endParaRPr sz="900">
                <a:solidFill>
                  <a:srgbClr val="FFFFFF"/>
                </a:solidFill>
                <a:latin typeface="Lato"/>
                <a:ea typeface="Lato"/>
                <a:cs typeface="Lato"/>
                <a:sym typeface="Lato"/>
              </a:endParaRPr>
            </a:p>
          </p:txBody>
        </p:sp>
        <p:sp>
          <p:nvSpPr>
            <p:cNvPr id="264" name="Google Shape;264;p32"/>
            <p:cNvSpPr txBox="1"/>
            <p:nvPr/>
          </p:nvSpPr>
          <p:spPr>
            <a:xfrm>
              <a:off x="828052"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1st week</a:t>
              </a:r>
              <a:endParaRPr sz="700">
                <a:solidFill>
                  <a:srgbClr val="FFFFFF"/>
                </a:solidFill>
                <a:latin typeface="Raleway"/>
                <a:ea typeface="Raleway"/>
                <a:cs typeface="Raleway"/>
                <a:sym typeface="Raleway"/>
              </a:endParaRPr>
            </a:p>
          </p:txBody>
        </p:sp>
      </p:grpSp>
      <p:grpSp>
        <p:nvGrpSpPr>
          <p:cNvPr id="265" name="Google Shape;265;p32"/>
          <p:cNvGrpSpPr/>
          <p:nvPr/>
        </p:nvGrpSpPr>
        <p:grpSpPr>
          <a:xfrm>
            <a:off x="3062590" y="2041983"/>
            <a:ext cx="1368114" cy="1312853"/>
            <a:chOff x="3588475" y="2010171"/>
            <a:chExt cx="1318664" cy="1265400"/>
          </a:xfrm>
        </p:grpSpPr>
        <p:sp>
          <p:nvSpPr>
            <p:cNvPr id="266" name="Google Shape;266;p32"/>
            <p:cNvSpPr/>
            <p:nvPr/>
          </p:nvSpPr>
          <p:spPr>
            <a:xfrm>
              <a:off x="3588475" y="2010171"/>
              <a:ext cx="1265400" cy="1265400"/>
            </a:xfrm>
            <a:prstGeom prst="blockArc">
              <a:avLst>
                <a:gd fmla="val 10800000" name="adj1"/>
                <a:gd fmla="val 21145742" name="adj2"/>
                <a:gd fmla="val 4708"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2"/>
            <p:cNvSpPr/>
            <p:nvPr/>
          </p:nvSpPr>
          <p:spPr>
            <a:xfrm rot="10264840">
              <a:off x="4745726" y="2501027"/>
              <a:ext cx="150925" cy="143128"/>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 name="Google Shape;268;p32"/>
          <p:cNvGrpSpPr/>
          <p:nvPr/>
        </p:nvGrpSpPr>
        <p:grpSpPr>
          <a:xfrm rot="10800000">
            <a:off x="3841288" y="3035640"/>
            <a:ext cx="1368114" cy="1312853"/>
            <a:chOff x="3588475" y="2010171"/>
            <a:chExt cx="1318664" cy="1265400"/>
          </a:xfrm>
        </p:grpSpPr>
        <p:sp>
          <p:nvSpPr>
            <p:cNvPr id="269" name="Google Shape;269;p32"/>
            <p:cNvSpPr/>
            <p:nvPr/>
          </p:nvSpPr>
          <p:spPr>
            <a:xfrm>
              <a:off x="3588475" y="2010171"/>
              <a:ext cx="1265400" cy="1265400"/>
            </a:xfrm>
            <a:prstGeom prst="blockArc">
              <a:avLst>
                <a:gd fmla="val 10800000" name="adj1"/>
                <a:gd fmla="val 21145742" name="adj2"/>
                <a:gd fmla="val 4708" name="adj3"/>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2"/>
            <p:cNvSpPr/>
            <p:nvPr/>
          </p:nvSpPr>
          <p:spPr>
            <a:xfrm rot="10264840">
              <a:off x="4745726" y="2501027"/>
              <a:ext cx="150925" cy="143128"/>
            </a:xfrm>
            <a:prstGeom prst="triangle">
              <a:avLst>
                <a:gd fmla="val 50000"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33"/>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Wake up everyone!!</a:t>
            </a:r>
            <a:endParaRPr/>
          </a:p>
          <a:p>
            <a:pPr indent="0" lvl="0" marL="0" rtl="0" algn="l">
              <a:spcBef>
                <a:spcPts val="0"/>
              </a:spcBef>
              <a:spcAft>
                <a:spcPts val="0"/>
              </a:spcAft>
              <a:buNone/>
            </a:pPr>
            <a:r>
              <a:rPr lang="en"/>
              <a:t>Let us store data to analyze our mistakes and improvise upon ourselves and make this world like the heaven we think of……………</a:t>
            </a:r>
            <a:endParaRPr/>
          </a:p>
          <a:p>
            <a:pPr indent="0" lvl="0" marL="0" rtl="0" algn="l">
              <a:spcBef>
                <a:spcPts val="0"/>
              </a:spcBef>
              <a:spcAft>
                <a:spcPts val="0"/>
              </a:spcAft>
              <a:buNone/>
            </a:pPr>
            <a:r>
              <a:rPr lang="en"/>
              <a:t>                                             — </a:t>
            </a:r>
            <a:r>
              <a:rPr i="1" lang="en">
                <a:latin typeface="Courier New"/>
                <a:ea typeface="Courier New"/>
                <a:cs typeface="Courier New"/>
                <a:sym typeface="Courier New"/>
              </a:rPr>
              <a:t>CusX team</a:t>
            </a:r>
            <a:endParaRPr i="1">
              <a:latin typeface="Courier New"/>
              <a:ea typeface="Courier New"/>
              <a:cs typeface="Courier New"/>
              <a:sym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 !! to all judges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44" name="Shape 144"/>
        <p:cNvGrpSpPr/>
        <p:nvPr/>
      </p:nvGrpSpPr>
      <p:grpSpPr>
        <a:xfrm>
          <a:off x="0" y="0"/>
          <a:ext cx="0" cy="0"/>
          <a:chOff x="0" y="0"/>
          <a:chExt cx="0" cy="0"/>
        </a:xfrm>
      </p:grpSpPr>
      <p:sp>
        <p:nvSpPr>
          <p:cNvPr id="145" name="Google Shape;145;p18"/>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46" name="Google Shape;146;p18"/>
          <p:cNvSpPr txBox="1"/>
          <p:nvPr>
            <p:ph idx="4294967295" type="subTitle"/>
          </p:nvPr>
        </p:nvSpPr>
        <p:spPr>
          <a:xfrm>
            <a:off x="4542975" y="1376352"/>
            <a:ext cx="4080000" cy="3252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rgbClr val="FFFFFF"/>
                </a:solidFill>
              </a:rPr>
              <a:t>Red Hat products used</a:t>
            </a:r>
            <a:endParaRPr sz="1600">
              <a:solidFill>
                <a:srgbClr val="FFFFFF"/>
              </a:solidFill>
            </a:endParaRPr>
          </a:p>
          <a:p>
            <a:pPr indent="0" lvl="0" marL="0" rtl="0" algn="l">
              <a:lnSpc>
                <a:spcPct val="115000"/>
              </a:lnSpc>
              <a:spcBef>
                <a:spcPts val="1600"/>
              </a:spcBef>
              <a:spcAft>
                <a:spcPts val="0"/>
              </a:spcAft>
              <a:buNone/>
            </a:pPr>
            <a:r>
              <a:rPr lang="en" sz="1600">
                <a:solidFill>
                  <a:srgbClr val="FFFFFF"/>
                </a:solidFill>
              </a:rPr>
              <a:t>Demonstrations</a:t>
            </a:r>
            <a:endParaRPr sz="1600">
              <a:solidFill>
                <a:srgbClr val="FFFFFF"/>
              </a:solidFill>
            </a:endParaRPr>
          </a:p>
          <a:p>
            <a:pPr indent="0" lvl="0" marL="0" rtl="0" algn="l">
              <a:lnSpc>
                <a:spcPct val="115000"/>
              </a:lnSpc>
              <a:spcBef>
                <a:spcPts val="1600"/>
              </a:spcBef>
              <a:spcAft>
                <a:spcPts val="0"/>
              </a:spcAft>
              <a:buNone/>
            </a:pPr>
            <a:r>
              <a:rPr lang="en" sz="1600">
                <a:solidFill>
                  <a:srgbClr val="FFFFFF"/>
                </a:solidFill>
              </a:rPr>
              <a:t>Next Steps</a:t>
            </a:r>
            <a:endParaRPr sz="1600">
              <a:solidFill>
                <a:srgbClr val="FFFFFF"/>
              </a:solidFill>
            </a:endParaRPr>
          </a:p>
          <a:p>
            <a:pPr indent="0" lvl="0" marL="0" rtl="0" algn="l">
              <a:lnSpc>
                <a:spcPct val="115000"/>
              </a:lnSpc>
              <a:spcBef>
                <a:spcPts val="1600"/>
              </a:spcBef>
              <a:spcAft>
                <a:spcPts val="0"/>
              </a:spcAft>
              <a:buNone/>
            </a:pPr>
            <a:r>
              <a:rPr lang="en" sz="1600">
                <a:solidFill>
                  <a:srgbClr val="FFFFFF"/>
                </a:solidFill>
              </a:rPr>
              <a:t>Source codes</a:t>
            </a:r>
            <a:endParaRPr sz="16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0" name="Shape 150"/>
        <p:cNvGrpSpPr/>
        <p:nvPr/>
      </p:nvGrpSpPr>
      <p:grpSpPr>
        <a:xfrm>
          <a:off x="0" y="0"/>
          <a:ext cx="0" cy="0"/>
          <a:chOff x="0" y="0"/>
          <a:chExt cx="0" cy="0"/>
        </a:xfrm>
      </p:grpSpPr>
      <p:sp>
        <p:nvSpPr>
          <p:cNvPr id="151" name="Google Shape;151;p19"/>
          <p:cNvSpPr txBox="1"/>
          <p:nvPr>
            <p:ph type="title"/>
          </p:nvPr>
        </p:nvSpPr>
        <p:spPr>
          <a:xfrm>
            <a:off x="729450" y="1322450"/>
            <a:ext cx="7688400" cy="359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Red Hat products used:-</a:t>
            </a:r>
            <a:endParaRPr/>
          </a:p>
          <a:p>
            <a:pPr indent="-419100" lvl="0" marL="457200" rtl="0" algn="l">
              <a:spcBef>
                <a:spcPts val="0"/>
              </a:spcBef>
              <a:spcAft>
                <a:spcPts val="0"/>
              </a:spcAft>
              <a:buSzPts val="3000"/>
              <a:buChar char="●"/>
            </a:pPr>
            <a:r>
              <a:rPr lang="en"/>
              <a:t>Red Hat studio code</a:t>
            </a:r>
            <a:endParaRPr/>
          </a:p>
          <a:p>
            <a:pPr indent="-419100" lvl="0" marL="457200" rtl="0" algn="l">
              <a:spcBef>
                <a:spcPts val="0"/>
              </a:spcBef>
              <a:spcAft>
                <a:spcPts val="0"/>
              </a:spcAft>
              <a:buSzPts val="3000"/>
              <a:buChar char="●"/>
            </a:pPr>
            <a:r>
              <a:rPr lang="en"/>
              <a:t>Red Hat Fuse for Integration</a:t>
            </a:r>
            <a:endParaRPr/>
          </a:p>
          <a:p>
            <a:pPr indent="-419100" lvl="0" marL="457200" rtl="0" algn="l">
              <a:spcBef>
                <a:spcPts val="0"/>
              </a:spcBef>
              <a:spcAft>
                <a:spcPts val="0"/>
              </a:spcAft>
              <a:buSzPts val="3000"/>
              <a:buChar char="●"/>
            </a:pPr>
            <a:r>
              <a:rPr lang="en"/>
              <a:t>Red Hat AMQ for real time messaging</a:t>
            </a:r>
            <a:endParaRPr/>
          </a:p>
          <a:p>
            <a:pPr indent="-419100" lvl="0" marL="457200" rtl="0" algn="l">
              <a:spcBef>
                <a:spcPts val="0"/>
              </a:spcBef>
              <a:spcAft>
                <a:spcPts val="0"/>
              </a:spcAft>
              <a:buSzPts val="3000"/>
              <a:buChar char="●"/>
            </a:pPr>
            <a:r>
              <a:rPr lang="en"/>
              <a:t>Red Hat DataGrid for security</a:t>
            </a:r>
            <a:endParaRPr/>
          </a:p>
          <a:p>
            <a:pPr indent="-419100" lvl="0" marL="457200" rtl="0" algn="l">
              <a:spcBef>
                <a:spcPts val="0"/>
              </a:spcBef>
              <a:spcAft>
                <a:spcPts val="0"/>
              </a:spcAft>
              <a:buSzPts val="3000"/>
              <a:buChar char="●"/>
            </a:pPr>
            <a:r>
              <a:rPr lang="en"/>
              <a:t>Openshift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we chose this?</a:t>
            </a:r>
            <a:endParaRPr sz="3000"/>
          </a:p>
        </p:txBody>
      </p:sp>
      <p:sp>
        <p:nvSpPr>
          <p:cNvPr id="157" name="Google Shape;157;p20"/>
          <p:cNvSpPr txBox="1"/>
          <p:nvPr>
            <p:ph idx="2" type="body"/>
          </p:nvPr>
        </p:nvSpPr>
        <p:spPr>
          <a:xfrm>
            <a:off x="5174225" y="620475"/>
            <a:ext cx="3374400" cy="437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In this present era, there are many innovative ideas coming up and they need to be shaped faster else it remains as a dream for many.</a:t>
            </a:r>
            <a:endParaRPr b="1" sz="1600">
              <a:solidFill>
                <a:schemeClr val="dk1"/>
              </a:solidFill>
            </a:endParaRPr>
          </a:p>
          <a:p>
            <a:pPr indent="0" lvl="0" marL="0" rtl="0" algn="l">
              <a:spcBef>
                <a:spcPts val="1000"/>
              </a:spcBef>
              <a:spcAft>
                <a:spcPts val="0"/>
              </a:spcAft>
              <a:buNone/>
            </a:pPr>
            <a:r>
              <a:rPr b="1" lang="en" sz="1600">
                <a:solidFill>
                  <a:schemeClr val="dk1"/>
                </a:solidFill>
              </a:rPr>
              <a:t>Maybe sometimes we get an idea of having a product which can solve our issue.Hence , we have presented our proto to provide tools which can be fruitful in the way.</a:t>
            </a:r>
            <a:endParaRPr b="1" sz="1600">
              <a:solidFill>
                <a:schemeClr val="dk1"/>
              </a:solidFill>
            </a:endParaRPr>
          </a:p>
          <a:p>
            <a:pPr indent="0" lvl="0" marL="0" rtl="0" algn="l">
              <a:spcBef>
                <a:spcPts val="1000"/>
              </a:spcBef>
              <a:spcAft>
                <a:spcPts val="1000"/>
              </a:spcAft>
              <a:buNone/>
            </a:pPr>
            <a:r>
              <a:rPr b="1" lang="en" sz="1600">
                <a:solidFill>
                  <a:schemeClr val="dk1"/>
                </a:solidFill>
              </a:rPr>
              <a:t>This prototype resolves many issues which customers face in their day-to-day life.</a:t>
            </a:r>
            <a:endParaRPr b="1" sz="16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What customers do today?</a:t>
            </a:r>
            <a:endParaRPr sz="3000"/>
          </a:p>
          <a:p>
            <a:pPr indent="0" lvl="0" marL="0" rtl="0" algn="l">
              <a:spcBef>
                <a:spcPts val="0"/>
              </a:spcBef>
              <a:spcAft>
                <a:spcPts val="0"/>
              </a:spcAft>
              <a:buNone/>
            </a:pPr>
            <a:r>
              <a:t/>
            </a:r>
            <a:endParaRPr sz="3000"/>
          </a:p>
        </p:txBody>
      </p:sp>
      <p:sp>
        <p:nvSpPr>
          <p:cNvPr id="163" name="Google Shape;163;p2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rPr>
              <a:t>Our services received good feedback from it’s users </a:t>
            </a:r>
            <a:endParaRPr b="1" sz="1600">
              <a:solidFill>
                <a:schemeClr val="dk1"/>
              </a:solidFill>
            </a:endParaRPr>
          </a:p>
          <a:p>
            <a:pPr indent="-330200" lvl="0" marL="457200" rtl="0" algn="l">
              <a:lnSpc>
                <a:spcPct val="115000"/>
              </a:lnSpc>
              <a:spcBef>
                <a:spcPts val="1000"/>
              </a:spcBef>
              <a:spcAft>
                <a:spcPts val="0"/>
              </a:spcAft>
              <a:buClr>
                <a:schemeClr val="dk1"/>
              </a:buClr>
              <a:buSzPts val="1600"/>
              <a:buAutoNum type="arabicPeriod"/>
            </a:pPr>
            <a:r>
              <a:rPr b="1" lang="en" sz="1600">
                <a:solidFill>
                  <a:schemeClr val="dk1"/>
                </a:solidFill>
              </a:rPr>
              <a:t>Some say our products are really fast and easy to scale.</a:t>
            </a:r>
            <a:endParaRPr b="1"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b="1" lang="en" sz="1600">
                <a:solidFill>
                  <a:schemeClr val="dk1"/>
                </a:solidFill>
              </a:rPr>
              <a:t>Really useful for some to get with their startups.</a:t>
            </a:r>
            <a:endParaRPr b="1"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b="1" lang="en" sz="1600">
                <a:solidFill>
                  <a:schemeClr val="dk1"/>
                </a:solidFill>
              </a:rPr>
              <a:t>Others</a:t>
            </a:r>
            <a:r>
              <a:rPr b="1" lang="en" sz="1600">
                <a:solidFill>
                  <a:schemeClr val="dk1"/>
                </a:solidFill>
              </a:rPr>
              <a:t> say  a great innovation towards development of applications.</a:t>
            </a:r>
            <a:endParaRPr b="1" sz="1600">
              <a:solidFill>
                <a:schemeClr val="dk1"/>
              </a:solidFill>
            </a:endParaRPr>
          </a:p>
          <a:p>
            <a:pPr indent="0" lvl="0" marL="0" rtl="0" algn="l">
              <a:lnSpc>
                <a:spcPct val="115000"/>
              </a:lnSpc>
              <a:spcBef>
                <a:spcPts val="10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69" name="Google Shape;169;p22"/>
          <p:cNvSpPr txBox="1"/>
          <p:nvPr>
            <p:ph type="title"/>
          </p:nvPr>
        </p:nvSpPr>
        <p:spPr>
          <a:xfrm>
            <a:off x="730000" y="1318650"/>
            <a:ext cx="3300900" cy="98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Sharu</a:t>
            </a:r>
            <a:endParaRPr sz="3000"/>
          </a:p>
          <a:p>
            <a:pPr indent="0" lvl="0" marL="0" rtl="0" algn="l">
              <a:spcBef>
                <a:spcPts val="0"/>
              </a:spcBef>
              <a:spcAft>
                <a:spcPts val="0"/>
              </a:spcAft>
              <a:buNone/>
            </a:pPr>
            <a:r>
              <a:rPr b="0" lang="en" sz="3000"/>
              <a:t>01</a:t>
            </a:r>
            <a:endParaRPr b="0" sz="3000"/>
          </a:p>
        </p:txBody>
      </p:sp>
      <p:sp>
        <p:nvSpPr>
          <p:cNvPr id="170" name="Google Shape;170;p22"/>
          <p:cNvSpPr txBox="1"/>
          <p:nvPr>
            <p:ph idx="1" type="subTitle"/>
          </p:nvPr>
        </p:nvSpPr>
        <p:spPr>
          <a:xfrm>
            <a:off x="724950" y="2400300"/>
            <a:ext cx="3300900" cy="2628900"/>
          </a:xfrm>
          <a:prstGeom prst="rect">
            <a:avLst/>
          </a:prstGeom>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t>A platform for deaf customers to express their searching demand.</a:t>
            </a:r>
            <a:endParaRPr sz="1500"/>
          </a:p>
          <a:p>
            <a:pPr indent="0" lvl="0" marL="0" rtl="0" algn="l">
              <a:lnSpc>
                <a:spcPct val="115000"/>
              </a:lnSpc>
              <a:spcBef>
                <a:spcPts val="1000"/>
              </a:spcBef>
              <a:spcAft>
                <a:spcPts val="0"/>
              </a:spcAft>
              <a:buNone/>
            </a:pPr>
            <a:r>
              <a:rPr lang="en" sz="1500"/>
              <a:t>Their voice is analysed and demonstrated as visual 3D gestures.</a:t>
            </a:r>
            <a:endParaRPr sz="1500"/>
          </a:p>
          <a:p>
            <a:pPr indent="0" lvl="0" marL="0" rtl="0" algn="l">
              <a:lnSpc>
                <a:spcPct val="115000"/>
              </a:lnSpc>
              <a:spcBef>
                <a:spcPts val="1000"/>
              </a:spcBef>
              <a:spcAft>
                <a:spcPts val="1000"/>
              </a:spcAft>
              <a:buNone/>
            </a:pPr>
            <a:r>
              <a:rPr lang="en" sz="1500"/>
              <a:t>Uses:- Deaf coaching centres, applications  with voice output like Google echo, Alexa or </a:t>
            </a:r>
            <a:r>
              <a:rPr b="1" lang="en" sz="1500"/>
              <a:t>Pdf readers can use this</a:t>
            </a:r>
            <a:r>
              <a:rPr lang="en" sz="1500"/>
              <a:t>.</a:t>
            </a:r>
            <a:endParaRPr sz="1500"/>
          </a:p>
        </p:txBody>
      </p:sp>
      <p:pic>
        <p:nvPicPr>
          <p:cNvPr id="171" name="Google Shape;171;p22"/>
          <p:cNvPicPr preferRelativeResize="0"/>
          <p:nvPr/>
        </p:nvPicPr>
        <p:blipFill>
          <a:blip r:embed="rId3">
            <a:alphaModFix/>
          </a:blip>
          <a:stretch>
            <a:fillRect/>
          </a:stretch>
        </p:blipFill>
        <p:spPr>
          <a:xfrm>
            <a:off x="4572000" y="840041"/>
            <a:ext cx="4572000" cy="409118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3"/>
          <p:cNvSpPr/>
          <p:nvPr/>
        </p:nvSpPr>
        <p:spPr>
          <a:xfrm rot="10592382">
            <a:off x="5513499" y="1379656"/>
            <a:ext cx="2689002" cy="2689002"/>
          </a:xfrm>
          <a:prstGeom prst="blockArc">
            <a:avLst>
              <a:gd fmla="val 2627839" name="adj1"/>
              <a:gd fmla="val 5880699" name="adj2"/>
              <a:gd fmla="val 7985" name="adj3"/>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Jyoti</a:t>
            </a:r>
            <a:endParaRPr sz="3000"/>
          </a:p>
          <a:p>
            <a:pPr indent="0" lvl="0" marL="0" rtl="0" algn="l">
              <a:spcBef>
                <a:spcPts val="0"/>
              </a:spcBef>
              <a:spcAft>
                <a:spcPts val="0"/>
              </a:spcAft>
              <a:buNone/>
            </a:pPr>
            <a:r>
              <a:rPr b="0" lang="en" sz="3000"/>
              <a:t>02</a:t>
            </a:r>
            <a:endParaRPr sz="3000"/>
          </a:p>
        </p:txBody>
      </p:sp>
      <p:sp>
        <p:nvSpPr>
          <p:cNvPr id="178" name="Google Shape;178;p23"/>
          <p:cNvSpPr txBox="1"/>
          <p:nvPr>
            <p:ph idx="1" type="subTitle"/>
          </p:nvPr>
        </p:nvSpPr>
        <p:spPr>
          <a:xfrm>
            <a:off x="724950" y="2385725"/>
            <a:ext cx="3068400" cy="254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t>A project that aims to help the blind see how much we care for them.</a:t>
            </a:r>
            <a:endParaRPr sz="1500"/>
          </a:p>
          <a:p>
            <a:pPr indent="0" lvl="0" marL="0" rtl="0" algn="l">
              <a:lnSpc>
                <a:spcPct val="115000"/>
              </a:lnSpc>
              <a:spcBef>
                <a:spcPts val="1000"/>
              </a:spcBef>
              <a:spcAft>
                <a:spcPts val="0"/>
              </a:spcAft>
              <a:buNone/>
            </a:pPr>
            <a:r>
              <a:rPr lang="en" sz="1500"/>
              <a:t>It implements mapping and voice to text and back to voice feature for those who are handicapped or blind. </a:t>
            </a:r>
            <a:endParaRPr sz="1500"/>
          </a:p>
          <a:p>
            <a:pPr indent="0" lvl="0" marL="0" rtl="0" algn="l">
              <a:lnSpc>
                <a:spcPct val="115000"/>
              </a:lnSpc>
              <a:spcBef>
                <a:spcPts val="1000"/>
              </a:spcBef>
              <a:spcAft>
                <a:spcPts val="1000"/>
              </a:spcAft>
              <a:buNone/>
            </a:pPr>
            <a:r>
              <a:rPr lang="en" sz="1500"/>
              <a:t>Customers satisfied  using this.</a:t>
            </a:r>
            <a:endParaRPr sz="1500"/>
          </a:p>
        </p:txBody>
      </p:sp>
      <p:sp>
        <p:nvSpPr>
          <p:cNvPr id="179" name="Google Shape;179;p23"/>
          <p:cNvSpPr txBox="1"/>
          <p:nvPr>
            <p:ph idx="2" type="body"/>
          </p:nvPr>
        </p:nvSpPr>
        <p:spPr>
          <a:xfrm>
            <a:off x="6038550" y="2081288"/>
            <a:ext cx="1638900" cy="63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chemeClr val="dk1"/>
                </a:solidFill>
              </a:rPr>
              <a:t>82%</a:t>
            </a:r>
            <a:endParaRPr sz="3600">
              <a:solidFill>
                <a:schemeClr val="dk1"/>
              </a:solidFill>
            </a:endParaRPr>
          </a:p>
          <a:p>
            <a:pPr indent="0" lvl="0" marL="0" rtl="0" algn="ctr">
              <a:spcBef>
                <a:spcPts val="1600"/>
              </a:spcBef>
              <a:spcAft>
                <a:spcPts val="1600"/>
              </a:spcAft>
              <a:buNone/>
            </a:pPr>
            <a:r>
              <a:t/>
            </a:r>
            <a:endParaRPr b="1" sz="2400">
              <a:solidFill>
                <a:schemeClr val="dk1"/>
              </a:solidFill>
            </a:endParaRPr>
          </a:p>
        </p:txBody>
      </p:sp>
      <p:sp>
        <p:nvSpPr>
          <p:cNvPr id="180" name="Google Shape;180;p23"/>
          <p:cNvSpPr/>
          <p:nvPr/>
        </p:nvSpPr>
        <p:spPr>
          <a:xfrm>
            <a:off x="5513395" y="1379567"/>
            <a:ext cx="2688900" cy="2688900"/>
          </a:xfrm>
          <a:prstGeom prst="blockArc">
            <a:avLst>
              <a:gd fmla="val 16211102" name="adj1"/>
              <a:gd fmla="val 13367420" name="adj2"/>
              <a:gd fmla="val 7983"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txBox="1"/>
          <p:nvPr>
            <p:ph idx="2" type="body"/>
          </p:nvPr>
        </p:nvSpPr>
        <p:spPr>
          <a:xfrm>
            <a:off x="5877325" y="2715963"/>
            <a:ext cx="1961100" cy="759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100"/>
              <a:t>As rated by 10 customers who have used this</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4"/>
          <p:cNvSpPr txBox="1"/>
          <p:nvPr>
            <p:ph type="title"/>
          </p:nvPr>
        </p:nvSpPr>
        <p:spPr>
          <a:xfrm>
            <a:off x="730000" y="1318650"/>
            <a:ext cx="3300900" cy="17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Innox</a:t>
            </a:r>
            <a:endParaRPr sz="3000"/>
          </a:p>
          <a:p>
            <a:pPr indent="0" lvl="0" marL="0" rtl="0" algn="l">
              <a:spcBef>
                <a:spcPts val="0"/>
              </a:spcBef>
              <a:spcAft>
                <a:spcPts val="0"/>
              </a:spcAft>
              <a:buNone/>
            </a:pPr>
            <a:r>
              <a:rPr b="0" lang="en" sz="3000"/>
              <a:t>03</a:t>
            </a:r>
            <a:endParaRPr sz="3000"/>
          </a:p>
        </p:txBody>
      </p:sp>
      <p:sp>
        <p:nvSpPr>
          <p:cNvPr id="187" name="Google Shape;187;p24"/>
          <p:cNvSpPr txBox="1"/>
          <p:nvPr>
            <p:ph idx="1" type="subTitle"/>
          </p:nvPr>
        </p:nvSpPr>
        <p:spPr>
          <a:xfrm>
            <a:off x="724950" y="2475725"/>
            <a:ext cx="3300900" cy="239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t>Regarded as one of our best services, it is the </a:t>
            </a:r>
            <a:r>
              <a:rPr lang="en" sz="1800"/>
              <a:t>real time</a:t>
            </a:r>
            <a:r>
              <a:rPr lang="en" sz="1800"/>
              <a:t> website builder from sketch or images. It is a </a:t>
            </a:r>
            <a:r>
              <a:rPr b="1" lang="en" sz="1800"/>
              <a:t>fuse project</a:t>
            </a:r>
            <a:r>
              <a:rPr lang="en" sz="1800"/>
              <a:t> and uses </a:t>
            </a:r>
            <a:r>
              <a:rPr lang="en" sz="1800"/>
              <a:t>tensorflow js</a:t>
            </a:r>
            <a:r>
              <a:rPr lang="en" sz="1800"/>
              <a:t> for object classification. </a:t>
            </a:r>
            <a:endParaRPr sz="1800"/>
          </a:p>
          <a:p>
            <a:pPr indent="0" lvl="0" marL="0" rtl="0" algn="l">
              <a:lnSpc>
                <a:spcPct val="115000"/>
              </a:lnSpc>
              <a:spcBef>
                <a:spcPts val="1000"/>
              </a:spcBef>
              <a:spcAft>
                <a:spcPts val="1000"/>
              </a:spcAft>
              <a:buNone/>
            </a:pPr>
            <a:r>
              <a:rPr lang="en" sz="1800"/>
              <a:t>Demo video is present at </a:t>
            </a:r>
            <a:r>
              <a:rPr lang="en" sz="1800" u="sng">
                <a:solidFill>
                  <a:schemeClr val="hlink"/>
                </a:solidFill>
                <a:hlinkClick r:id="rId3"/>
              </a:rPr>
              <a:t>innox</a:t>
            </a:r>
            <a:endParaRPr sz="1800"/>
          </a:p>
        </p:txBody>
      </p:sp>
      <p:sp>
        <p:nvSpPr>
          <p:cNvPr id="188" name="Google Shape;188;p24"/>
          <p:cNvSpPr txBox="1"/>
          <p:nvPr/>
        </p:nvSpPr>
        <p:spPr>
          <a:xfrm>
            <a:off x="5207613" y="3479550"/>
            <a:ext cx="3300900" cy="92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A sample of the generated output.</a:t>
            </a:r>
            <a:endParaRPr b="1">
              <a:solidFill>
                <a:schemeClr val="dk1"/>
              </a:solidFill>
              <a:latin typeface="Lato"/>
              <a:ea typeface="Lato"/>
              <a:cs typeface="Lato"/>
              <a:sym typeface="Lato"/>
            </a:endParaRPr>
          </a:p>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[A working prototype]</a:t>
            </a:r>
            <a:endParaRPr b="1">
              <a:solidFill>
                <a:schemeClr val="dk1"/>
              </a:solidFill>
              <a:latin typeface="Lato"/>
              <a:ea typeface="Lato"/>
              <a:cs typeface="Lato"/>
              <a:sym typeface="Lato"/>
            </a:endParaRPr>
          </a:p>
        </p:txBody>
      </p:sp>
      <p:pic>
        <p:nvPicPr>
          <p:cNvPr id="189" name="Google Shape;189;p24"/>
          <p:cNvPicPr preferRelativeResize="0"/>
          <p:nvPr/>
        </p:nvPicPr>
        <p:blipFill>
          <a:blip r:embed="rId4">
            <a:alphaModFix/>
          </a:blip>
          <a:stretch>
            <a:fillRect/>
          </a:stretch>
        </p:blipFill>
        <p:spPr>
          <a:xfrm>
            <a:off x="4558563" y="735600"/>
            <a:ext cx="4598976" cy="25869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5"/>
          <p:cNvSpPr txBox="1"/>
          <p:nvPr>
            <p:ph type="title"/>
          </p:nvPr>
        </p:nvSpPr>
        <p:spPr>
          <a:xfrm>
            <a:off x="730000" y="1318650"/>
            <a:ext cx="3300900" cy="17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Vmail</a:t>
            </a:r>
            <a:endParaRPr sz="3000"/>
          </a:p>
          <a:p>
            <a:pPr indent="0" lvl="0" marL="0" rtl="0" algn="l">
              <a:spcBef>
                <a:spcPts val="0"/>
              </a:spcBef>
              <a:spcAft>
                <a:spcPts val="0"/>
              </a:spcAft>
              <a:buNone/>
            </a:pPr>
            <a:r>
              <a:rPr b="0" lang="en" sz="3000"/>
              <a:t>0</a:t>
            </a:r>
            <a:r>
              <a:rPr b="0" lang="en"/>
              <a:t>4</a:t>
            </a:r>
            <a:endParaRPr sz="3000"/>
          </a:p>
        </p:txBody>
      </p:sp>
      <p:sp>
        <p:nvSpPr>
          <p:cNvPr id="195" name="Google Shape;195;p25"/>
          <p:cNvSpPr txBox="1"/>
          <p:nvPr>
            <p:ph idx="1" type="subTitle"/>
          </p:nvPr>
        </p:nvSpPr>
        <p:spPr>
          <a:xfrm>
            <a:off x="724950" y="2475725"/>
            <a:ext cx="3300900" cy="239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t>Another useful tool is vmail which converts voice to text and then composes mail based upon the mail address spoken.</a:t>
            </a:r>
            <a:endParaRPr sz="1800"/>
          </a:p>
          <a:p>
            <a:pPr indent="0" lvl="0" marL="0" rtl="0" algn="l">
              <a:lnSpc>
                <a:spcPct val="115000"/>
              </a:lnSpc>
              <a:spcBef>
                <a:spcPts val="1000"/>
              </a:spcBef>
              <a:spcAft>
                <a:spcPts val="0"/>
              </a:spcAft>
              <a:buNone/>
            </a:pPr>
            <a:r>
              <a:t/>
            </a:r>
            <a:endParaRPr sz="1800"/>
          </a:p>
          <a:p>
            <a:pPr indent="0" lvl="0" marL="0" rtl="0" algn="l">
              <a:lnSpc>
                <a:spcPct val="115000"/>
              </a:lnSpc>
              <a:spcBef>
                <a:spcPts val="1000"/>
              </a:spcBef>
              <a:spcAft>
                <a:spcPts val="1000"/>
              </a:spcAft>
              <a:buNone/>
            </a:pPr>
            <a:r>
              <a:rPr lang="en" sz="1800"/>
              <a:t>Demo video is present at </a:t>
            </a:r>
            <a:r>
              <a:rPr lang="en" sz="1800" u="sng">
                <a:solidFill>
                  <a:schemeClr val="hlink"/>
                </a:solidFill>
                <a:hlinkClick r:id="rId3"/>
              </a:rPr>
              <a:t>vmail</a:t>
            </a:r>
            <a:endParaRPr sz="1800"/>
          </a:p>
        </p:txBody>
      </p:sp>
      <p:sp>
        <p:nvSpPr>
          <p:cNvPr id="196" name="Google Shape;196;p25"/>
          <p:cNvSpPr txBox="1"/>
          <p:nvPr/>
        </p:nvSpPr>
        <p:spPr>
          <a:xfrm>
            <a:off x="5207613" y="3479550"/>
            <a:ext cx="3300900" cy="92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Workflow</a:t>
            </a:r>
            <a:endParaRPr b="1">
              <a:solidFill>
                <a:schemeClr val="dk1"/>
              </a:solidFill>
              <a:latin typeface="Lato"/>
              <a:ea typeface="Lato"/>
              <a:cs typeface="Lato"/>
              <a:sym typeface="Lato"/>
            </a:endParaRPr>
          </a:p>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[A working prototype]</a:t>
            </a:r>
            <a:endParaRPr b="1">
              <a:solidFill>
                <a:schemeClr val="dk1"/>
              </a:solidFill>
              <a:latin typeface="Lato"/>
              <a:ea typeface="Lato"/>
              <a:cs typeface="Lato"/>
              <a:sym typeface="Lato"/>
            </a:endParaRPr>
          </a:p>
        </p:txBody>
      </p:sp>
      <p:pic>
        <p:nvPicPr>
          <p:cNvPr id="197" name="Google Shape;197;p25"/>
          <p:cNvPicPr preferRelativeResize="0"/>
          <p:nvPr/>
        </p:nvPicPr>
        <p:blipFill>
          <a:blip r:embed="rId4">
            <a:alphaModFix/>
          </a:blip>
          <a:stretch>
            <a:fillRect/>
          </a:stretch>
        </p:blipFill>
        <p:spPr>
          <a:xfrm>
            <a:off x="4898988" y="207025"/>
            <a:ext cx="3918166" cy="3174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